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4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6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3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4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CA92-55CB-4099-9DF2-6FB81E5AFF9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898" y="1470074"/>
            <a:ext cx="581111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This Tech Talk Toolkit file contains Tech Talk promotional posters</a:t>
            </a:r>
          </a:p>
          <a:p>
            <a:pPr>
              <a:lnSpc>
                <a:spcPct val="150000"/>
              </a:lnSpc>
            </a:pPr>
            <a:endParaRPr lang="en-US" b="1" u="sng" dirty="0"/>
          </a:p>
          <a:p>
            <a:pPr>
              <a:lnSpc>
                <a:spcPct val="150000"/>
              </a:lnSpc>
            </a:pPr>
            <a:r>
              <a:rPr lang="en-US" b="1" u="sng" dirty="0"/>
              <a:t>These </a:t>
            </a:r>
            <a:r>
              <a:rPr lang="en-US" b="1" u="sng" dirty="0" err="1"/>
              <a:t>powerpoint</a:t>
            </a:r>
            <a:r>
              <a:rPr lang="en-US" b="1" u="sng" dirty="0"/>
              <a:t> files can be edited.  Typical revisions should include:</a:t>
            </a:r>
          </a:p>
          <a:p>
            <a:pPr>
              <a:lnSpc>
                <a:spcPct val="150000"/>
              </a:lnSpc>
            </a:pPr>
            <a:endParaRPr lang="en-US" b="1" u="sng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u="sng" dirty="0"/>
              <a:t>Tech Talk date / time / location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u="sng" dirty="0"/>
              <a:t>Tech Talk presenters (if listed on the poster)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3" y="1130366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Essential Marine Maintenance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246" y="1541726"/>
            <a:ext cx="6285263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400" b="1" dirty="0">
              <a:latin typeface="Papyrus" panose="03070502060502030205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Diesel and Gas engine maintenance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How to maintain all those other systems…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It’s not just the boat to keep up….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Quartermaster Yacht Club “Meyers Hut”</a:t>
            </a:r>
          </a:p>
          <a:p>
            <a:pPr lvl="1"/>
            <a:r>
              <a:rPr lang="en-US" sz="2000" b="1" dirty="0"/>
              <a:t>        23428 Vashon Hwy SW, Vashon, WA 98070</a:t>
            </a:r>
            <a:endParaRPr lang="en-US" sz="1050" b="1" dirty="0"/>
          </a:p>
          <a:p>
            <a:r>
              <a:rPr lang="en-US" sz="2000" b="1" dirty="0"/>
              <a:t>When:  Thursday, May 2, 2019, 7 to 9 PM</a:t>
            </a:r>
            <a:endParaRPr lang="en-US" sz="1050" b="1" dirty="0"/>
          </a:p>
          <a:p>
            <a:r>
              <a:rPr lang="en-US" sz="2000" b="1" dirty="0"/>
              <a:t>Why:  More boat bucks for you, not the boatyard…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02B4D4F-B4C6-4175-B602-3B5C17A4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" y="2059912"/>
            <a:ext cx="6113791" cy="39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411" y="1246416"/>
            <a:ext cx="61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Boat Handling in Adverse Conditions with Tom Baker and Mike Lawson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773" y="2430594"/>
            <a:ext cx="33162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Where to find adverse condition information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How to know the conditions your boat will handle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Adverse conditions checklist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Crew preparation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Boat preparation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During the storm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85165" y="5463066"/>
            <a:ext cx="33005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/>
              <a:t>Dealing with Adverse Conditions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Wind Effects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Wave Effects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Current Effects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Riding out the storm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217" y="7495844"/>
            <a:ext cx="57063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February 8, 2017, 7 to 9PM</a:t>
            </a:r>
            <a:endParaRPr lang="en-US" sz="1050" b="1" dirty="0"/>
          </a:p>
          <a:p>
            <a:r>
              <a:rPr lang="en-US" sz="2000" b="1" dirty="0"/>
              <a:t>Why:  Be safe on the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7" y="5444016"/>
            <a:ext cx="2838450" cy="1909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773" y="1965723"/>
            <a:ext cx="436037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Adverse Condition Avoidance &amp; Preparation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73" y="2524044"/>
            <a:ext cx="3092508" cy="262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3" y="2518723"/>
            <a:ext cx="3111558" cy="268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6" y="5477183"/>
            <a:ext cx="2861811" cy="18491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19335" y="199524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0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3" y="1130366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Weather &amp; Tide Applications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246" y="1541726"/>
            <a:ext cx="6285263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400" b="1" dirty="0">
              <a:latin typeface="Papyrus" panose="03070502060502030205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Weather and Tides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Applications and Websites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When to, and when not to make that crossing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Thursday, May 23, 2019, 7 to 9 PM</a:t>
            </a:r>
            <a:endParaRPr lang="en-US" sz="1050" b="1" dirty="0"/>
          </a:p>
          <a:p>
            <a:r>
              <a:rPr lang="en-US" sz="2000" b="1" dirty="0"/>
              <a:t>Why:  Because when it’s </a:t>
            </a:r>
            <a:r>
              <a:rPr lang="en-US" sz="2000" b="1" dirty="0" err="1"/>
              <a:t>blow’in</a:t>
            </a:r>
            <a:r>
              <a:rPr lang="en-US" sz="2000" b="1" dirty="0"/>
              <a:t>, mama shows no love…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410FC-788C-403C-ABC9-ED8AA3B03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6" y="2096995"/>
            <a:ext cx="6114801" cy="38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330630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60747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76108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850" y="1139616"/>
            <a:ext cx="554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Line Splicing Workshop with Perry Hansen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29" y="1606059"/>
            <a:ext cx="233076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Save money on custom lines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Extend line life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Keep lines from unraveling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Join lines together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Protect your investment: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/>
              <a:t>Boat, dock lines, painters, fenders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7093" y="5362954"/>
            <a:ext cx="6196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Safety - help get you and your boat home if jury rigging is required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Bring your own line or buy line at the workshop!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317" y="7232599"/>
            <a:ext cx="5487808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Des Moines Marina during QYC cruise:</a:t>
            </a:r>
          </a:p>
          <a:p>
            <a:pPr lvl="1"/>
            <a:r>
              <a:rPr lang="fr-FR" sz="2000" b="1" dirty="0"/>
              <a:t>22307 Dock Ave S, Des Moines, WA 98198</a:t>
            </a:r>
          </a:p>
          <a:p>
            <a:pPr lvl="1"/>
            <a:endParaRPr lang="en-US" sz="800" b="1" dirty="0"/>
          </a:p>
          <a:p>
            <a:r>
              <a:rPr lang="en-US" sz="2000" b="1" dirty="0"/>
              <a:t>When:  8 October, 2016 at 1 o’clock PM</a:t>
            </a:r>
          </a:p>
          <a:p>
            <a:endParaRPr lang="en-US" sz="800" b="1" dirty="0"/>
          </a:p>
          <a:p>
            <a:r>
              <a:rPr lang="en-US" sz="2000" b="1" dirty="0"/>
              <a:t>Why:  Have fun mastering a useful new skill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62498" y="1683261"/>
            <a:ext cx="3487089" cy="3745989"/>
            <a:chOff x="2762498" y="1683261"/>
            <a:chExt cx="3487089" cy="37459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498" y="1702311"/>
              <a:ext cx="3487089" cy="372693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62498" y="1683261"/>
              <a:ext cx="3448989" cy="3726939"/>
            </a:xfrm>
            <a:prstGeom prst="rect">
              <a:avLst/>
            </a:prstGeom>
            <a:noFill/>
            <a:ln w="50800" cap="sq" cmpd="thickThin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8537" y="6622534"/>
            <a:ext cx="4506426" cy="461665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By Boat or by Car – see you there!</a:t>
            </a:r>
          </a:p>
        </p:txBody>
      </p:sp>
    </p:spTree>
    <p:extLst>
      <p:ext uri="{BB962C8B-B14F-4D97-AF65-F5344CB8AC3E}">
        <p14:creationId xmlns:p14="http://schemas.microsoft.com/office/powerpoint/2010/main" val="297381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260" y="1148395"/>
            <a:ext cx="598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Automated Identification System (AIS) and Web Based AIS Applications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8022" y="4209829"/>
            <a:ext cx="6093320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AIS vessels appear on your chart plotter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AIS alerts you to possible collisions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Discuss the capabilities of AIS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Discuss AIS use tips and tricks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Learn how to acquire / install AIS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89761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June 7, 2017, 7 – 9 PM</a:t>
            </a:r>
            <a:endParaRPr lang="en-US" sz="1050" b="1" dirty="0"/>
          </a:p>
          <a:p>
            <a:r>
              <a:rPr lang="en-US" sz="2000" b="1" dirty="0"/>
              <a:t>Why:  Improve navigation and safety!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87851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1551" y="1943751"/>
            <a:ext cx="3491808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Each AIS vessel sends it’s identity, position, heading and speed to other AIS vessels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64" y="1966354"/>
            <a:ext cx="2527588" cy="22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3" y="1130366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Corrosion &amp; Electrical Safety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6" y="1541726"/>
            <a:ext cx="6285263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400" b="1" dirty="0">
              <a:latin typeface="Papyrus" panose="03070502060502030205" pitchFamily="66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- Galvanic &amp; stray current corrosion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- Marine electrical safety recommendations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- Electro-Shock drowning avoidance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May 23, 2018, 7 to 9 PM</a:t>
            </a:r>
            <a:endParaRPr lang="en-US" sz="1050" b="1" dirty="0"/>
          </a:p>
          <a:p>
            <a:r>
              <a:rPr lang="en-US" sz="2000" b="1" dirty="0"/>
              <a:t>Why:  Don’t let your boat corrode into dust…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C554E5E-A728-4658-AAB8-DC878D4D4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1" y="2092639"/>
            <a:ext cx="6111501" cy="37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376" y="1128940"/>
            <a:ext cx="6440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apyrus" panose="03070502060502030205" pitchFamily="66" charset="0"/>
              </a:rPr>
              <a:t>Taking  your  boat  to  Canada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Papyrus" panose="03070502060502030205" pitchFamily="66" charset="0"/>
              </a:rPr>
              <a:t>(and  back)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7" y="2167974"/>
            <a:ext cx="6093320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What you can take – there &amp; back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Passports, NEXUS &amp; Procedures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Licenses, fees &amp; other folderol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February 21, 2018, 7 to 9 PM</a:t>
            </a:r>
            <a:endParaRPr lang="en-US" sz="1050" b="1" dirty="0"/>
          </a:p>
          <a:p>
            <a:r>
              <a:rPr lang="en-US" sz="2000" b="1" dirty="0"/>
              <a:t>Why:  To put YOUR boat in the picture above!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212859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127484-1370-4E19-B041-29A64021D6CB}"/>
              </a:ext>
            </a:extLst>
          </p:cNvPr>
          <p:cNvGrpSpPr/>
          <p:nvPr/>
        </p:nvGrpSpPr>
        <p:grpSpPr>
          <a:xfrm>
            <a:off x="538106" y="2738289"/>
            <a:ext cx="5801732" cy="3035494"/>
            <a:chOff x="294268" y="2755706"/>
            <a:chExt cx="6147546" cy="33734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D1F092-D159-4177-8D1A-1A71465FB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00" y="2755706"/>
              <a:ext cx="4055114" cy="337346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66F72BE-9A74-444E-AE78-6469782B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68" y="2755706"/>
              <a:ext cx="2869457" cy="3373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30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330630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60747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76108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10" y="1244892"/>
            <a:ext cx="606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Boat Varnish Workshop with Susan Thompson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278" y="1813625"/>
            <a:ext cx="25324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 what the professionals know. </a:t>
            </a:r>
          </a:p>
          <a:p>
            <a:endParaRPr lang="en-US" sz="1000" b="1" dirty="0"/>
          </a:p>
          <a:p>
            <a:r>
              <a:rPr lang="en-US" b="1" dirty="0"/>
              <a:t>Let's talk about tools, techniques and options for different materials and how to chose what is best for your boat project.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7093" y="4402188"/>
            <a:ext cx="6063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process I like to use makes for a longer lasting and more beautiful finish.</a:t>
            </a:r>
          </a:p>
          <a:p>
            <a:endParaRPr lang="en-US" b="1" dirty="0"/>
          </a:p>
          <a:p>
            <a:r>
              <a:rPr lang="en-US" b="1" dirty="0"/>
              <a:t>Want to learn some trade secrets?  Come join the workshop!</a:t>
            </a:r>
          </a:p>
          <a:p>
            <a:br>
              <a:rPr lang="en-US" b="1" dirty="0"/>
            </a:br>
            <a:r>
              <a:rPr lang="en-US" b="1" dirty="0"/>
              <a:t>No need for you to get dirty.  I will demonstrate step by step the prepping process, remember prep is 95% of the job. </a:t>
            </a:r>
          </a:p>
          <a:p>
            <a:r>
              <a:rPr lang="en-US" b="1" dirty="0"/>
              <a:t>There will be samples for each phase.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317" y="6792550"/>
            <a:ext cx="5487808" cy="19543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Meyers Hut, down the path located at:</a:t>
            </a:r>
          </a:p>
          <a:p>
            <a:pPr lvl="1"/>
            <a:r>
              <a:rPr lang="en-US" sz="2000" b="1" dirty="0"/>
              <a:t>23428 Vashon Hwy SW</a:t>
            </a:r>
          </a:p>
          <a:p>
            <a:pPr lvl="1"/>
            <a:r>
              <a:rPr lang="en-US" sz="2000" b="1" dirty="0"/>
              <a:t>Vashon, WA 98070</a:t>
            </a:r>
          </a:p>
          <a:p>
            <a:endParaRPr lang="en-US" sz="1050" b="1" dirty="0"/>
          </a:p>
          <a:p>
            <a:r>
              <a:rPr lang="en-US" sz="2000" b="1" dirty="0"/>
              <a:t>When:  Tuesday, June 7, 2016 at 7PM</a:t>
            </a:r>
          </a:p>
          <a:p>
            <a:endParaRPr lang="en-US" sz="1050" b="1" dirty="0"/>
          </a:p>
          <a:p>
            <a:r>
              <a:rPr lang="en-US" sz="2000" b="1" dirty="0"/>
              <a:t>Why:  Learn, share &amp; have fun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0162" y="1293297"/>
            <a:ext cx="2472042" cy="34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825" y="1188115"/>
            <a:ext cx="64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Man Overboard </a:t>
            </a:r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LifeSling</a:t>
            </a:r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 Rescue Procedures with Suzanna Leigh and Jim Hauser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2957" y="5386179"/>
            <a:ext cx="6093320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Discuss man overboard rescue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Participate in on-the-water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83281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Quartermaster Yacht Club Meyers Hut</a:t>
            </a:r>
          </a:p>
          <a:p>
            <a:r>
              <a:rPr lang="en-US" sz="2000" b="1" dirty="0"/>
              <a:t>	        Down the hill from the pump house at:</a:t>
            </a:r>
          </a:p>
          <a:p>
            <a:pPr lvl="1"/>
            <a:r>
              <a:rPr lang="en-US" sz="2000" b="1" dirty="0"/>
              <a:t>       23428 Vashon Hwy SW, Vashon, WA 98070</a:t>
            </a:r>
            <a:endParaRPr lang="en-US" sz="1050" b="1" dirty="0"/>
          </a:p>
          <a:p>
            <a:r>
              <a:rPr lang="en-US" sz="2000" b="1" dirty="0"/>
              <a:t>When:  Saturday, May 20, 2017, 10 AM to 4 PM</a:t>
            </a:r>
            <a:endParaRPr lang="en-US" sz="105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91823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260850" y="2094790"/>
            <a:ext cx="2168748" cy="3858537"/>
            <a:chOff x="6144126" y="2053156"/>
            <a:chExt cx="2882622" cy="41322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876" y="2088060"/>
              <a:ext cx="2839543" cy="408567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144126" y="2053156"/>
              <a:ext cx="2882622" cy="4132203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2436" y="2007694"/>
            <a:ext cx="3614813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Rapid Man Overboard response is critical.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Hypothermia can occur within minutes!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Learn and Practice this important rescue skill.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034" y="6973409"/>
            <a:ext cx="51226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pyrus" panose="03070502060502030205" pitchFamily="66" charset="0"/>
              </a:rPr>
              <a:t>Sign up:  leigh.suzanna@gmail.com</a:t>
            </a:r>
          </a:p>
        </p:txBody>
      </p:sp>
    </p:spTree>
    <p:extLst>
      <p:ext uri="{BB962C8B-B14F-4D97-AF65-F5344CB8AC3E}">
        <p14:creationId xmlns:p14="http://schemas.microsoft.com/office/powerpoint/2010/main" val="185821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350" y="1128940"/>
            <a:ext cx="6251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apyrus" panose="03070502060502030205" pitchFamily="66" charset="0"/>
              </a:rPr>
              <a:t>Safe Trip Planning – and what to do if things go wrong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2957" y="5518716"/>
            <a:ext cx="609332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Preventing problems before they start 	- Effective emergency strategies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Group exercise – emergency scenarios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May 10, 2017, 7 to 9 PM</a:t>
            </a:r>
            <a:endParaRPr lang="en-US" sz="1050" b="1" dirty="0"/>
          </a:p>
          <a:p>
            <a:r>
              <a:rPr lang="en-US" sz="2000" b="1" dirty="0"/>
              <a:t>Why:  Live to boat another day!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99524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260850" y="2192066"/>
            <a:ext cx="2168748" cy="3403248"/>
            <a:chOff x="6144126" y="2053156"/>
            <a:chExt cx="2882622" cy="41322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876" y="2088060"/>
              <a:ext cx="2839543" cy="408567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144126" y="2053156"/>
              <a:ext cx="2882622" cy="4132203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5706" y="2180359"/>
            <a:ext cx="3823458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Setting off on a boating adventure is optional.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Returning safely to port is mandatory!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How to plan a safe trip and be prepared for the worst.</a:t>
            </a:r>
          </a:p>
        </p:txBody>
      </p:sp>
    </p:spTree>
    <p:extLst>
      <p:ext uri="{BB962C8B-B14F-4D97-AF65-F5344CB8AC3E}">
        <p14:creationId xmlns:p14="http://schemas.microsoft.com/office/powerpoint/2010/main" val="35546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411" y="1151976"/>
            <a:ext cx="6118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Rescue &amp; Lifesaving Essentials with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Kevin Jones, Ben Davidson (VIFR), Nancy </a:t>
            </a:r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Oppegaard</a:t>
            </a:r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 (LPN) and </a:t>
            </a:r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Sgt</a:t>
            </a:r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 Mark </a:t>
            </a:r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Rorvik</a:t>
            </a:r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 (King Co Sheriff Marine Rescue Dive Unit)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773" y="2602044"/>
            <a:ext cx="36717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Rescuing and Lifesaving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Rescue steps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Accident response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You are in the water, now what?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MOB recovery operations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First aid - Review basic 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51815" y="5386866"/>
            <a:ext cx="330051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u="sng" dirty="0"/>
              <a:t>Being rescued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Responders point of view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Calling for help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When to leave the boat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What to take if you leave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Getting found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217" y="7495844"/>
            <a:ext cx="57063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November 16, 2016, 7 to 9PM</a:t>
            </a:r>
            <a:endParaRPr lang="en-US" sz="1050" b="1" dirty="0"/>
          </a:p>
          <a:p>
            <a:r>
              <a:rPr lang="en-US" sz="2000" b="1" dirty="0"/>
              <a:t>Why:  Be </a:t>
            </a:r>
            <a:r>
              <a:rPr lang="en-US" sz="2000" b="1"/>
              <a:t>safe on </a:t>
            </a:r>
            <a:r>
              <a:rPr lang="en-US" sz="2000" b="1" dirty="0"/>
              <a:t>the water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20" y="2700936"/>
            <a:ext cx="2402279" cy="2645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1" y="5346392"/>
            <a:ext cx="2575693" cy="20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376" y="1128940"/>
            <a:ext cx="6440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apyrus" panose="03070502060502030205" pitchFamily="66" charset="0"/>
              </a:rPr>
              <a:t>Hidden Cruising Gems in South Puget Sound with Frank </a:t>
            </a:r>
            <a:r>
              <a:rPr lang="en-US" sz="32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Zellerhoff</a:t>
            </a:r>
            <a:endParaRPr lang="en-US" sz="3200" b="1" dirty="0">
              <a:solidFill>
                <a:schemeClr val="accent2"/>
              </a:solidFill>
              <a:latin typeface="Papyrus" panose="03070502060502030205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7" y="2242116"/>
            <a:ext cx="6093320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Secret Coves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Reefs, Rocks and Shoals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Free Moorage with Reciprocals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January 17, 2018, 7 to 9 PM</a:t>
            </a:r>
            <a:endParaRPr lang="en-US" sz="1050" b="1" dirty="0"/>
          </a:p>
          <a:p>
            <a:r>
              <a:rPr lang="en-US" sz="2000" b="1" dirty="0"/>
              <a:t>Why:  Your winter boating destination!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212859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A1C85EF-5D98-438E-926E-2C386F26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2822028"/>
            <a:ext cx="4305300" cy="3141775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9DC59B38-B31D-4A79-83DA-E3D0C61ED53A}"/>
              </a:ext>
            </a:extLst>
          </p:cNvPr>
          <p:cNvSpPr/>
          <p:nvPr/>
        </p:nvSpPr>
        <p:spPr>
          <a:xfrm>
            <a:off x="3502818" y="4598194"/>
            <a:ext cx="76201" cy="77803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DC4D82A4-CE90-4908-88B4-4C89ABE68FC2}"/>
              </a:ext>
            </a:extLst>
          </p:cNvPr>
          <p:cNvSpPr/>
          <p:nvPr/>
        </p:nvSpPr>
        <p:spPr>
          <a:xfrm>
            <a:off x="3371850" y="4403538"/>
            <a:ext cx="76201" cy="77803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ECBE75-4A81-4924-A233-50CBE9EBCD83}"/>
              </a:ext>
            </a:extLst>
          </p:cNvPr>
          <p:cNvGrpSpPr/>
          <p:nvPr/>
        </p:nvGrpSpPr>
        <p:grpSpPr>
          <a:xfrm>
            <a:off x="3265097" y="4441354"/>
            <a:ext cx="98425" cy="83660"/>
            <a:chOff x="-1185443" y="3494897"/>
            <a:chExt cx="1061251" cy="118110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F35D670-9ED7-4BF6-AF34-59A9302AF49B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EC949E20-38D5-4196-87AA-4F54B97A37B0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E0EDF5DE-3F24-4C1D-AE57-E86E1C73BA63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AC0504-EC50-4DAD-8FB4-12A9431B2C27}"/>
              </a:ext>
            </a:extLst>
          </p:cNvPr>
          <p:cNvGrpSpPr/>
          <p:nvPr/>
        </p:nvGrpSpPr>
        <p:grpSpPr>
          <a:xfrm>
            <a:off x="3603939" y="4225595"/>
            <a:ext cx="98425" cy="83660"/>
            <a:chOff x="-1185443" y="3494897"/>
            <a:chExt cx="1061251" cy="118110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3DCF3F0-FD60-4EA0-BC0B-2A3B35C95D0C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A7E040FB-B0A6-43C8-AA5A-2A6AE4674C94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767C5A22-3487-4273-B161-146014EAE9C7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AE9FEE-04DA-4CBC-8B51-2D2AED40E214}"/>
              </a:ext>
            </a:extLst>
          </p:cNvPr>
          <p:cNvGrpSpPr/>
          <p:nvPr/>
        </p:nvGrpSpPr>
        <p:grpSpPr>
          <a:xfrm>
            <a:off x="4034015" y="4328146"/>
            <a:ext cx="98425" cy="83660"/>
            <a:chOff x="-1185443" y="3494897"/>
            <a:chExt cx="1061251" cy="118110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A23EE0E-CB02-46A3-980F-5BABE8CF94FD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1BCD853A-0E4A-4949-871A-089BB0856106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828E330E-DE39-405B-A7FC-EEBE7BC3BA9C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27E586-EBF6-416D-A1D6-791C3FDFF83E}"/>
              </a:ext>
            </a:extLst>
          </p:cNvPr>
          <p:cNvGrpSpPr/>
          <p:nvPr/>
        </p:nvGrpSpPr>
        <p:grpSpPr>
          <a:xfrm>
            <a:off x="2905172" y="3919876"/>
            <a:ext cx="98425" cy="83660"/>
            <a:chOff x="-1185443" y="3494897"/>
            <a:chExt cx="1061251" cy="118110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0172C4D-6B61-4783-90F4-1CE60C2F1025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257599CE-8681-4C62-BB94-A5EA5B4B2100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A55CAF4-3C5D-441A-A93B-3F842348AEB0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6798E1-6110-4268-A1A6-497D0ABB4396}"/>
              </a:ext>
            </a:extLst>
          </p:cNvPr>
          <p:cNvGrpSpPr/>
          <p:nvPr/>
        </p:nvGrpSpPr>
        <p:grpSpPr>
          <a:xfrm>
            <a:off x="2596471" y="4309255"/>
            <a:ext cx="98425" cy="83660"/>
            <a:chOff x="-1185443" y="3494897"/>
            <a:chExt cx="1061251" cy="118110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AF44E41-DC4B-4712-84BB-A580BC6B7417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65B0DC4F-AA1C-4FE6-95B7-F67F07DFB838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7FBEFDE6-C725-4BB8-91DF-C7956EC30295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ACC08C-32AD-4690-AB8E-63DDD2B663FD}"/>
              </a:ext>
            </a:extLst>
          </p:cNvPr>
          <p:cNvGrpSpPr/>
          <p:nvPr/>
        </p:nvGrpSpPr>
        <p:grpSpPr>
          <a:xfrm>
            <a:off x="1660366" y="4742138"/>
            <a:ext cx="98425" cy="83660"/>
            <a:chOff x="-1185443" y="3494897"/>
            <a:chExt cx="1061251" cy="1181100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E8704EB-C936-4605-A431-98A72361050E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78B39A8B-7F21-4AAA-8782-6F6AAE45F1EC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9E407294-848A-42F0-BFE0-31490113621F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FAD254-84D2-43F2-843A-6AE6C63FAD97}"/>
              </a:ext>
            </a:extLst>
          </p:cNvPr>
          <p:cNvGrpSpPr/>
          <p:nvPr/>
        </p:nvGrpSpPr>
        <p:grpSpPr>
          <a:xfrm>
            <a:off x="3529806" y="5172249"/>
            <a:ext cx="98425" cy="83660"/>
            <a:chOff x="-1185443" y="3494897"/>
            <a:chExt cx="1061251" cy="1181100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C9F5E94B-D2AF-4243-B73C-E252F35EC3DB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4EA03920-855B-49FD-AB2C-438D2771870E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3FCF2506-0259-42F5-9A58-556C6B467438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51D0AD-A370-463D-8D5D-AD30BB4757F5}"/>
              </a:ext>
            </a:extLst>
          </p:cNvPr>
          <p:cNvGrpSpPr/>
          <p:nvPr/>
        </p:nvGrpSpPr>
        <p:grpSpPr>
          <a:xfrm>
            <a:off x="2547310" y="5840156"/>
            <a:ext cx="98425" cy="83660"/>
            <a:chOff x="-1185443" y="3494897"/>
            <a:chExt cx="1061251" cy="1181100"/>
          </a:xfrm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A74DF5C0-91B2-4664-AA34-87B635C60DC7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A6A757BE-E89D-4EA6-A6F5-63AE026408D7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9624C30D-B103-491B-9E61-9D6FD7B2C685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BE3753-EF0E-4255-826C-0FFA4FA960FC}"/>
              </a:ext>
            </a:extLst>
          </p:cNvPr>
          <p:cNvGrpSpPr/>
          <p:nvPr/>
        </p:nvGrpSpPr>
        <p:grpSpPr>
          <a:xfrm>
            <a:off x="4121175" y="3993370"/>
            <a:ext cx="98425" cy="83660"/>
            <a:chOff x="-1185443" y="3494897"/>
            <a:chExt cx="1061251" cy="1181100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16A565E-C85D-4AA1-84B0-D40C47D98E33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45748E2E-A9B3-481D-96E9-08E67EE6A4C5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18AC54AD-513D-421E-8B71-1EB50D7F3B8F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D2D05-792A-42CF-85AF-1CAC43C88922}"/>
              </a:ext>
            </a:extLst>
          </p:cNvPr>
          <p:cNvGrpSpPr/>
          <p:nvPr/>
        </p:nvGrpSpPr>
        <p:grpSpPr>
          <a:xfrm>
            <a:off x="4484819" y="4151380"/>
            <a:ext cx="98425" cy="83660"/>
            <a:chOff x="-1185443" y="3494897"/>
            <a:chExt cx="1061251" cy="1181100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1C156E2-9A80-41A2-9B83-335DA9D361A1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>
              <a:extLst>
                <a:ext uri="{FF2B5EF4-FFF2-40B4-BE49-F238E27FC236}">
                  <a16:creationId xmlns:a16="http://schemas.microsoft.com/office/drawing/2014/main" id="{E0906488-45FB-49EB-8FAF-EEF208CB9096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5983295B-8618-4538-9D7A-C82E947C60BE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73EF5D3-0C32-40C8-AA25-6AEF41F85F1F}"/>
              </a:ext>
            </a:extLst>
          </p:cNvPr>
          <p:cNvGrpSpPr/>
          <p:nvPr/>
        </p:nvGrpSpPr>
        <p:grpSpPr>
          <a:xfrm>
            <a:off x="4848463" y="4441354"/>
            <a:ext cx="98425" cy="83660"/>
            <a:chOff x="-1185443" y="3494897"/>
            <a:chExt cx="1061251" cy="1181100"/>
          </a:xfrm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DADBC4-2D98-41D9-8A63-A99540CBB1E9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>
              <a:extLst>
                <a:ext uri="{FF2B5EF4-FFF2-40B4-BE49-F238E27FC236}">
                  <a16:creationId xmlns:a16="http://schemas.microsoft.com/office/drawing/2014/main" id="{47B8CD31-E9C6-485F-B915-ECB9BA9E17F8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609C3980-A07C-4DCA-A2C8-58234C2DC7D6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29AA93-6D9C-4AF5-89F5-45C98231E3BE}"/>
              </a:ext>
            </a:extLst>
          </p:cNvPr>
          <p:cNvGrpSpPr/>
          <p:nvPr/>
        </p:nvGrpSpPr>
        <p:grpSpPr>
          <a:xfrm>
            <a:off x="3711893" y="3987446"/>
            <a:ext cx="98425" cy="83660"/>
            <a:chOff x="-1185443" y="3494897"/>
            <a:chExt cx="1061251" cy="1181100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0576223F-3F53-4F0C-B390-741F6EEEB608}"/>
                </a:ext>
              </a:extLst>
            </p:cNvPr>
            <p:cNvSpPr/>
            <p:nvPr/>
          </p:nvSpPr>
          <p:spPr>
            <a:xfrm rot="10800000">
              <a:off x="-1184896" y="3761597"/>
              <a:ext cx="1060704" cy="914400"/>
            </a:xfrm>
            <a:prstGeom prst="triangl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EBF0418F-D644-4CCA-AA39-0DE546B37452}"/>
                </a:ext>
              </a:extLst>
            </p:cNvPr>
            <p:cNvSpPr/>
            <p:nvPr/>
          </p:nvSpPr>
          <p:spPr>
            <a:xfrm>
              <a:off x="-1185443" y="3494897"/>
              <a:ext cx="1060704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64">
              <a:extLst>
                <a:ext uri="{FF2B5EF4-FFF2-40B4-BE49-F238E27FC236}">
                  <a16:creationId xmlns:a16="http://schemas.microsoft.com/office/drawing/2014/main" id="{21B15423-56D2-4DE9-B5C7-2E660376B156}"/>
                </a:ext>
              </a:extLst>
            </p:cNvPr>
            <p:cNvSpPr/>
            <p:nvPr/>
          </p:nvSpPr>
          <p:spPr>
            <a:xfrm>
              <a:off x="-975893" y="3494897"/>
              <a:ext cx="623468" cy="266700"/>
            </a:xfrm>
            <a:prstGeom prst="trapezoid">
              <a:avLst>
                <a:gd name="adj" fmla="val 89286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41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10" y="1128940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San Juan and Canadian Gulf Islands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7" y="1541726"/>
            <a:ext cx="6093320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Spectacular Ports and Anchorages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Routes, Wind and Weather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Rocks, Narrows and Currents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March 21, 2018, 7 to 9 PM</a:t>
            </a:r>
            <a:endParaRPr lang="en-US" sz="1050" b="1" dirty="0"/>
          </a:p>
          <a:p>
            <a:r>
              <a:rPr lang="en-US" sz="2000" b="1" dirty="0"/>
              <a:t>Why:  World Class Cruising – in our Backyard!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D5474E3-528D-46BE-8A2D-D2E7D41A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7" y="2118938"/>
            <a:ext cx="4907055" cy="36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825" y="1188115"/>
            <a:ext cx="64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Hands-On Tech Talk Open House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477" y="7807131"/>
            <a:ext cx="6129492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Quartermaster Yacht Club Meyers Hut</a:t>
            </a:r>
          </a:p>
          <a:p>
            <a:r>
              <a:rPr lang="en-US" sz="2000" b="1" dirty="0"/>
              <a:t>	        Down the hill from the pump house at:</a:t>
            </a:r>
          </a:p>
          <a:p>
            <a:pPr lvl="1"/>
            <a:r>
              <a:rPr lang="en-US" sz="2000" b="1" dirty="0"/>
              <a:t>       23428 Vashon Hwy SW, Vashon, WA 98070</a:t>
            </a:r>
            <a:endParaRPr lang="en-US" sz="105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5628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82" y="4293900"/>
            <a:ext cx="3601211" cy="2590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546" y="1586987"/>
            <a:ext cx="632056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Join us for a weekend of hands-on practice!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Saturday, May 20</a:t>
            </a:r>
            <a:r>
              <a:rPr lang="en-US" sz="2400" b="1" dirty="0">
                <a:latin typeface="Papyrus" panose="03070502060502030205" pitchFamily="66" charset="0"/>
              </a:rPr>
              <a:t>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8</a:t>
            </a:r>
            <a:r>
              <a:rPr lang="en-US" b="1" u="sng" dirty="0">
                <a:latin typeface="Papyrus" panose="03070502060502030205" pitchFamily="66" charset="0"/>
              </a:rPr>
              <a:t>AM</a:t>
            </a:r>
            <a:r>
              <a:rPr lang="en-US" sz="2400" b="1" u="sng" dirty="0">
                <a:latin typeface="Papyrus" panose="03070502060502030205" pitchFamily="66" charset="0"/>
              </a:rPr>
              <a:t> – 10</a:t>
            </a:r>
            <a:r>
              <a:rPr lang="en-US" b="1" u="sng" dirty="0">
                <a:latin typeface="Papyrus" panose="03070502060502030205" pitchFamily="66" charset="0"/>
              </a:rPr>
              <a:t>AM</a:t>
            </a:r>
            <a:r>
              <a:rPr lang="en-US" sz="2400" b="1" dirty="0">
                <a:latin typeface="Papyrus" panose="03070502060502030205" pitchFamily="66" charset="0"/>
              </a:rPr>
              <a:t>:  VHF Radio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10</a:t>
            </a:r>
            <a:r>
              <a:rPr lang="en-US" b="1" u="sng" dirty="0">
                <a:latin typeface="Papyrus" panose="03070502060502030205" pitchFamily="66" charset="0"/>
              </a:rPr>
              <a:t>AM</a:t>
            </a:r>
            <a:r>
              <a:rPr lang="en-US" sz="2400" b="1" u="sng" dirty="0">
                <a:latin typeface="Papyrus" panose="03070502060502030205" pitchFamily="66" charset="0"/>
              </a:rPr>
              <a:t> – 4</a:t>
            </a:r>
            <a:r>
              <a:rPr lang="en-US" b="1" u="sng" dirty="0">
                <a:latin typeface="Papyrus" panose="03070502060502030205" pitchFamily="66" charset="0"/>
              </a:rPr>
              <a:t>PM</a:t>
            </a:r>
            <a:r>
              <a:rPr lang="en-US" sz="2400" b="1" dirty="0">
                <a:latin typeface="Papyrus" panose="03070502060502030205" pitchFamily="66" charset="0"/>
              </a:rPr>
              <a:t>:  Man Overboard </a:t>
            </a:r>
            <a:r>
              <a:rPr lang="en-US" sz="2400" b="1" dirty="0" err="1">
                <a:latin typeface="Papyrus" panose="03070502060502030205" pitchFamily="66" charset="0"/>
              </a:rPr>
              <a:t>LifeSling</a:t>
            </a:r>
            <a:r>
              <a:rPr lang="en-US" sz="2400" b="1" dirty="0">
                <a:latin typeface="Papyrus" panose="03070502060502030205" pitchFamily="66" charset="0"/>
              </a:rPr>
              <a:t> *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Sunday, May 21</a:t>
            </a:r>
            <a:r>
              <a:rPr lang="en-US" sz="2400" b="1" dirty="0">
                <a:latin typeface="Papyrus" panose="03070502060502030205" pitchFamily="66" charset="0"/>
              </a:rPr>
              <a:t>: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8</a:t>
            </a:r>
            <a:r>
              <a:rPr lang="en-US" b="1" u="sng" dirty="0">
                <a:latin typeface="Papyrus" panose="03070502060502030205" pitchFamily="66" charset="0"/>
              </a:rPr>
              <a:t>AM</a:t>
            </a:r>
            <a:r>
              <a:rPr lang="en-US" sz="2400" b="1" u="sng" dirty="0">
                <a:latin typeface="Papyrus" panose="03070502060502030205" pitchFamily="66" charset="0"/>
              </a:rPr>
              <a:t> - Noon</a:t>
            </a:r>
            <a:r>
              <a:rPr lang="en-US" sz="2400" b="1" dirty="0">
                <a:latin typeface="Papyrus" panose="03070502060502030205" pitchFamily="66" charset="0"/>
              </a:rPr>
              <a:t>:  CPR/AED, Flare Use, Knot Tying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251" y="4644919"/>
            <a:ext cx="2486481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Noon - 2</a:t>
            </a:r>
            <a:r>
              <a:rPr lang="en-US" b="1" u="sng" dirty="0">
                <a:latin typeface="Papyrus" panose="03070502060502030205" pitchFamily="66" charset="0"/>
              </a:rPr>
              <a:t>PM</a:t>
            </a:r>
            <a:r>
              <a:rPr lang="en-US" sz="2400" b="1" dirty="0">
                <a:latin typeface="Papyrus" panose="03070502060502030205" pitchFamily="66" charset="0"/>
              </a:rPr>
              <a:t>:  Anchor Rode Inspections **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Papyrus" panose="03070502060502030205" pitchFamily="66" charset="0"/>
              </a:rPr>
              <a:t>2</a:t>
            </a:r>
            <a:r>
              <a:rPr lang="en-US" b="1" u="sng" dirty="0">
                <a:latin typeface="Papyrus" panose="03070502060502030205" pitchFamily="66" charset="0"/>
              </a:rPr>
              <a:t>PM</a:t>
            </a:r>
            <a:r>
              <a:rPr lang="en-US" sz="2400" b="1" u="sng" dirty="0">
                <a:latin typeface="Papyrus" panose="03070502060502030205" pitchFamily="66" charset="0"/>
              </a:rPr>
              <a:t> - 6</a:t>
            </a:r>
            <a:r>
              <a:rPr lang="en-US" b="1" u="sng" dirty="0">
                <a:latin typeface="Papyrus" panose="03070502060502030205" pitchFamily="66" charset="0"/>
              </a:rPr>
              <a:t>PM</a:t>
            </a:r>
            <a:r>
              <a:rPr lang="en-US" sz="2400" b="1" dirty="0">
                <a:latin typeface="Papyrus" panose="03070502060502030205" pitchFamily="66" charset="0"/>
              </a:rPr>
              <a:t>:  Anchoring Practice **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034" y="6916259"/>
            <a:ext cx="51041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pyrus" panose="03070502060502030205" pitchFamily="66" charset="0"/>
              </a:rPr>
              <a:t>*  Sign up:  leigh.suzanna@gmail.com </a:t>
            </a:r>
          </a:p>
          <a:p>
            <a:r>
              <a:rPr lang="en-US" sz="2400" b="1" dirty="0">
                <a:latin typeface="Papyrus" panose="03070502060502030205" pitchFamily="66" charset="0"/>
              </a:rPr>
              <a:t>** Sign up:  kevinjonvash@gmail.com</a:t>
            </a:r>
            <a:endParaRPr lang="en-US" sz="28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0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3" y="1130366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Boatyards – the best (and not so best)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6" y="1541726"/>
            <a:ext cx="6285263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400" b="1" dirty="0">
              <a:latin typeface="Papyrus" panose="03070502060502030205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Your favorite boatyard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Who does what, really well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-  The less than best, and who </a:t>
            </a:r>
            <a:r>
              <a:rPr lang="en-US" sz="2400" b="1">
                <a:latin typeface="Papyrus" panose="03070502060502030205" pitchFamily="66" charset="0"/>
              </a:rPr>
              <a:t>to avoid…</a:t>
            </a:r>
            <a:endParaRPr lang="en-US" sz="2400" b="1" dirty="0">
              <a:latin typeface="Papyrus" panose="03070502060502030205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Quartermaster Yacht Club “Meyers Hut”</a:t>
            </a:r>
          </a:p>
          <a:p>
            <a:pPr lvl="1"/>
            <a:r>
              <a:rPr lang="en-US" sz="2000" b="1" dirty="0"/>
              <a:t>        23428 Vashon Hwy SW, Vashon, WA 98070</a:t>
            </a:r>
            <a:endParaRPr lang="en-US" sz="1050" b="1" dirty="0"/>
          </a:p>
          <a:p>
            <a:r>
              <a:rPr lang="en-US" sz="2000" b="1" dirty="0"/>
              <a:t>When:  Wednesday, March 20, 2019, 7 to 9 PM</a:t>
            </a:r>
            <a:endParaRPr lang="en-US" sz="1050" b="1" dirty="0"/>
          </a:p>
          <a:p>
            <a:r>
              <a:rPr lang="en-US" sz="2000" b="1" dirty="0"/>
              <a:t>Why:  Find out who </a:t>
            </a:r>
            <a:r>
              <a:rPr lang="en-US" sz="2000" b="1" dirty="0" err="1"/>
              <a:t>ya</a:t>
            </a:r>
            <a:r>
              <a:rPr lang="en-US" sz="2000" b="1" dirty="0"/>
              <a:t>’ </a:t>
            </a:r>
            <a:r>
              <a:rPr lang="en-US" sz="2000" b="1" dirty="0" err="1"/>
              <a:t>gonn’a</a:t>
            </a:r>
            <a:r>
              <a:rPr lang="en-US" sz="2000" b="1" dirty="0"/>
              <a:t> trust…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B9547A-920A-4B0F-8CDB-A01DE604E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2" y="2076901"/>
            <a:ext cx="5511697" cy="38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2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90" y="5559360"/>
            <a:ext cx="2027195" cy="2027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37" y="3974869"/>
            <a:ext cx="1802436" cy="18024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6912" y="1552277"/>
            <a:ext cx="6157461" cy="2793008"/>
            <a:chOff x="6203544" y="1454997"/>
            <a:chExt cx="6157461" cy="27930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202" y="1597106"/>
              <a:ext cx="5619342" cy="2650899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6357257" y="1454998"/>
              <a:ext cx="5907314" cy="257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4959691" y="2698850"/>
              <a:ext cx="2793007" cy="305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10811851" y="2698850"/>
              <a:ext cx="2793007" cy="305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96224" y="2238242"/>
            <a:ext cx="194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(not so) Big Boat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71461" y="4306793"/>
            <a:ext cx="220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(very) Little Dinghy</a:t>
            </a:r>
          </a:p>
        </p:txBody>
      </p:sp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41" y="1110996"/>
            <a:ext cx="5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What do you have in your dinghy ditch kit?  with Kevin Jones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8217" y="7527928"/>
            <a:ext cx="57063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March 8, 2017, 7 to 9PM</a:t>
            </a:r>
            <a:endParaRPr lang="en-US" sz="1050" b="1" dirty="0"/>
          </a:p>
          <a:p>
            <a:r>
              <a:rPr lang="en-US" sz="2000" b="1" dirty="0"/>
              <a:t>Why:  How to be safe if you must abandon ship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508" y="5219603"/>
            <a:ext cx="6058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Where you cruise defines what you need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Decision to abandon ship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Ditch kit content review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Safety &amp; How to get found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95633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946" y="4695567"/>
            <a:ext cx="6058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Why a ditch kit?</a:t>
            </a:r>
          </a:p>
        </p:txBody>
      </p:sp>
    </p:spTree>
    <p:extLst>
      <p:ext uri="{BB962C8B-B14F-4D97-AF65-F5344CB8AC3E}">
        <p14:creationId xmlns:p14="http://schemas.microsoft.com/office/powerpoint/2010/main" val="368222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3" y="1130366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Route Planning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6" y="1541726"/>
            <a:ext cx="6285263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400" b="1" dirty="0">
              <a:latin typeface="Papyrus" panose="03070502060502030205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What to consider when planning your route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Supplies, ports and shelter – where?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latin typeface="Papyrus" panose="03070502060502030205" pitchFamily="66" charset="0"/>
              </a:rPr>
              <a:t>Passes and rapids, and how to navigate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Thursday, April 11, 2019, 7 to 9 PM</a:t>
            </a:r>
            <a:endParaRPr lang="en-US" sz="1050" b="1" dirty="0"/>
          </a:p>
          <a:p>
            <a:r>
              <a:rPr lang="en-US" sz="2000" b="1" dirty="0"/>
              <a:t>Why:  You want to go, let us help get you there…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A170A08-0D01-4634-80B9-17A5F7DA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6" y="2111892"/>
            <a:ext cx="6114801" cy="37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3" y="1130366"/>
            <a:ext cx="6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Rules of the Road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207" y="1541726"/>
            <a:ext cx="6093320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b="1" dirty="0">
              <a:latin typeface="Papyrus" panose="03070502060502030205" pitchFamily="66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How to avoid this predicament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Who was at fault, and why?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April 25, 2018, 7 to 9 PM</a:t>
            </a:r>
            <a:endParaRPr lang="en-US" sz="1050" b="1" dirty="0"/>
          </a:p>
          <a:p>
            <a:r>
              <a:rPr lang="en-US" sz="2000" b="1" dirty="0"/>
              <a:t>Why:  Don’t let this happen to you…!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544942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589184-CB97-4270-AF7A-E7A517508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3" y="2123796"/>
            <a:ext cx="6025054" cy="42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41" y="1072086"/>
            <a:ext cx="5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Papyrus" panose="03070502060502030205" pitchFamily="66" charset="0"/>
              </a:rPr>
              <a:t>Anchoring, Basics &amp; Beyond with Bob Underwood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8217" y="7527928"/>
            <a:ext cx="57063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January 11, 2017, 7 to 9PM</a:t>
            </a:r>
            <a:endParaRPr lang="en-US" sz="1050" b="1" dirty="0"/>
          </a:p>
          <a:p>
            <a:r>
              <a:rPr lang="en-US" sz="2000" b="1" dirty="0"/>
              <a:t>Why:  Discuss recreational &amp; safety anchor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072" y="2005264"/>
            <a:ext cx="3129274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To distant lands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And open doors,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To bright white sands on distant shores!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A boat and an anchor,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The world awaits!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69" y="5356747"/>
            <a:ext cx="6058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Anchor systems, options, pros &amp; cons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How to set and retrieve your anchor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Special situations – stern tie, multi-anchor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Anchoring in emergencies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12" y="2026192"/>
            <a:ext cx="2869457" cy="339539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19335" y="191742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5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16" y="1200102"/>
            <a:ext cx="651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Marine VHF Radio use with Bob Underwood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8217" y="7527928"/>
            <a:ext cx="5706382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December 7, 2016, 7 to 9PM</a:t>
            </a:r>
            <a:endParaRPr lang="en-US" sz="1050" b="1" dirty="0"/>
          </a:p>
          <a:p>
            <a:r>
              <a:rPr lang="en-US" sz="2000" b="1" dirty="0"/>
              <a:t>Why:  Discuss recreational &amp; safety VHF radio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7" y="1630894"/>
            <a:ext cx="6116849" cy="207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22" y="3803441"/>
            <a:ext cx="2031047" cy="3135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561" y="3659163"/>
            <a:ext cx="4317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Papyrus" panose="03070502060502030205" pitchFamily="66" charset="0"/>
              </a:rPr>
              <a:t>The “go-to” communication device for mariners.  Learn to use this essential system for both safety and recreation.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Capabilities and Features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Hailing and Distress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561" y="6922865"/>
            <a:ext cx="57626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Papyrus" panose="03070502060502030205" pitchFamily="66" charset="0"/>
              </a:rPr>
              <a:t>Radio testing / checkout / practice</a:t>
            </a:r>
          </a:p>
        </p:txBody>
      </p:sp>
    </p:spTree>
    <p:extLst>
      <p:ext uri="{BB962C8B-B14F-4D97-AF65-F5344CB8AC3E}">
        <p14:creationId xmlns:p14="http://schemas.microsoft.com/office/powerpoint/2010/main" val="357455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12" y="2853215"/>
            <a:ext cx="3135309" cy="2088900"/>
          </a:xfrm>
          <a:prstGeom prst="rect">
            <a:avLst/>
          </a:prstGeom>
        </p:spPr>
      </p:pic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350" y="1245670"/>
            <a:ext cx="62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Nautical chart accuracy limits (aka: how to stay afloat) with Kevin Jones and Mark </a:t>
            </a:r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Charnews</a:t>
            </a:r>
            <a:endParaRPr lang="en-US" sz="2400" b="1" dirty="0">
              <a:solidFill>
                <a:schemeClr val="accent2"/>
              </a:solidFill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86" y="2034661"/>
            <a:ext cx="2900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How accurate are my charts??</a:t>
            </a:r>
            <a:endParaRPr lang="en-US" sz="11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How accurate is that chart plotter?</a:t>
            </a:r>
            <a:endParaRPr lang="en-US" sz="1100" b="1" dirty="0"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How do I stay afloat???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2957" y="5324166"/>
            <a:ext cx="609332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Papyrus" panose="03070502060502030205" pitchFamily="66" charset="0"/>
              </a:rPr>
              <a:t>Attend this Tech Talk to discuss: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Papyrus" panose="03070502060502030205" pitchFamily="66" charset="0"/>
              </a:rPr>
              <a:t>	- </a:t>
            </a:r>
            <a:r>
              <a:rPr lang="en-US" sz="2400" b="1" dirty="0">
                <a:latin typeface="Papyrus" panose="03070502060502030205" pitchFamily="66" charset="0"/>
              </a:rPr>
              <a:t>Accuracy limits of marine charts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How a chart plotter degrades accuracy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Papyrus" panose="03070502060502030205" pitchFamily="66" charset="0"/>
              </a:rPr>
              <a:t>	- How to avoid navigation mistakes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1" y="7470309"/>
            <a:ext cx="6131456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       17210 Vashon Hwy SW, Vashon, WA 98070</a:t>
            </a:r>
            <a:endParaRPr lang="en-US" sz="1050" b="1" dirty="0"/>
          </a:p>
          <a:p>
            <a:r>
              <a:rPr lang="en-US" sz="2000" b="1" dirty="0"/>
              <a:t>When:  Wednesday, April 5, 2017, 7 to 9 PM</a:t>
            </a:r>
            <a:endParaRPr lang="en-US" sz="1050" b="1" dirty="0"/>
          </a:p>
          <a:p>
            <a:r>
              <a:rPr lang="en-US" sz="2000" b="1" dirty="0"/>
              <a:t>Why:  Stay off the rocks and reefs!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9782" y="4667604"/>
            <a:ext cx="2575378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Papyrus" panose="03070502060502030205" pitchFamily="66" charset="0"/>
              </a:rPr>
              <a:t>November 29, 2014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Papyrus" panose="03070502060502030205" pitchFamily="66" charset="0"/>
              </a:rPr>
              <a:t>Vestas Wind Grounding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Papyrus" panose="03070502060502030205" pitchFamily="66" charset="0"/>
              </a:rPr>
              <a:t>Volvo Ocean race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5030" y="2094836"/>
            <a:ext cx="361734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pyrus" panose="03070502060502030205" pitchFamily="66" charset="0"/>
              </a:rPr>
              <a:t>Expert navigator.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Papyrus" panose="03070502060502030205" pitchFamily="66" charset="0"/>
              </a:rPr>
              <a:t>Avoid this rookie mistake.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335" y="1956336"/>
            <a:ext cx="6154617" cy="18772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9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335477" y="293308"/>
            <a:ext cx="6129492" cy="792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399">
              <a:lnSpc>
                <a:spcPts val="1000"/>
              </a:lnSpc>
            </a:pPr>
            <a:endParaRPr sz="1000"/>
          </a:p>
        </p:txBody>
      </p:sp>
      <p:sp>
        <p:nvSpPr>
          <p:cNvPr id="54" name="object 17"/>
          <p:cNvSpPr/>
          <p:nvPr/>
        </p:nvSpPr>
        <p:spPr>
          <a:xfrm>
            <a:off x="431729" y="123425"/>
            <a:ext cx="1136383" cy="124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660366" y="220125"/>
            <a:ext cx="480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QUARTERMASTER YACHT CLUB</a:t>
            </a:r>
          </a:p>
          <a:p>
            <a:r>
              <a:rPr lang="en-US" sz="2800" b="1" dirty="0"/>
              <a:t>Tech Talk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061" y="1132926"/>
            <a:ext cx="6468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OpenCPN</a:t>
            </a:r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 Chart Plotter with…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Kevin Jones, Rick </a:t>
            </a:r>
            <a:r>
              <a:rPr lang="en-US" sz="2400" b="1" dirty="0" err="1">
                <a:solidFill>
                  <a:schemeClr val="accent2"/>
                </a:solidFill>
                <a:latin typeface="Papyrus" panose="03070502060502030205" pitchFamily="66" charset="0"/>
              </a:rPr>
              <a:t>Oppegaard</a:t>
            </a:r>
            <a:r>
              <a:rPr lang="en-US" sz="2400" b="1" dirty="0">
                <a:solidFill>
                  <a:schemeClr val="accent2"/>
                </a:solidFill>
                <a:latin typeface="Papyrus" panose="03070502060502030205" pitchFamily="66" charset="0"/>
              </a:rPr>
              <a:t> &amp; Perry Hansen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651" y="2056218"/>
            <a:ext cx="29006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Looking for that first electronic chart plotter?</a:t>
            </a:r>
          </a:p>
          <a:p>
            <a:endParaRPr lang="en-US" sz="1000" b="1" dirty="0"/>
          </a:p>
          <a:p>
            <a:r>
              <a:rPr lang="en-US" b="1" dirty="0"/>
              <a:t>Or maybe a backup to your current system?</a:t>
            </a:r>
          </a:p>
          <a:p>
            <a:endParaRPr lang="en-US" sz="1000" b="1" dirty="0"/>
          </a:p>
          <a:p>
            <a:r>
              <a:rPr lang="en-US" b="1" dirty="0"/>
              <a:t>This FREE software and charts, your current laptop or tablet plus a $30 GPS antenna delivers!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46" y="192504"/>
            <a:ext cx="6405165" cy="872690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72303" y="4920553"/>
            <a:ext cx="33005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Attend this Tech Talk to discuss:</a:t>
            </a:r>
          </a:p>
          <a:p>
            <a:pPr>
              <a:spcBef>
                <a:spcPts val="600"/>
              </a:spcBef>
            </a:pPr>
            <a:r>
              <a:rPr lang="en-US" b="1" dirty="0"/>
              <a:t>	- </a:t>
            </a:r>
            <a:r>
              <a:rPr lang="en-US" b="1" dirty="0" err="1"/>
              <a:t>OpenCPN</a:t>
            </a:r>
            <a:r>
              <a:rPr lang="en-US" b="1" dirty="0"/>
              <a:t> features</a:t>
            </a:r>
          </a:p>
          <a:p>
            <a:pPr>
              <a:spcBef>
                <a:spcPts val="600"/>
              </a:spcBef>
            </a:pPr>
            <a:r>
              <a:rPr lang="en-US" b="1" dirty="0"/>
              <a:t>	- How to get and use it</a:t>
            </a:r>
          </a:p>
          <a:p>
            <a:pPr>
              <a:spcBef>
                <a:spcPts val="600"/>
              </a:spcBef>
            </a:pPr>
            <a:r>
              <a:rPr lang="en-US" b="1" dirty="0"/>
              <a:t>	- Tips and tricks</a:t>
            </a:r>
          </a:p>
          <a:p>
            <a:pPr>
              <a:spcBef>
                <a:spcPts val="600"/>
              </a:spcBef>
            </a:pPr>
            <a:r>
              <a:rPr lang="en-US" b="1" dirty="0"/>
              <a:t>	- Limitations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50" y="1980033"/>
            <a:ext cx="3347764" cy="2826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60211">
            <a:off x="4175869" y="2436997"/>
            <a:ext cx="242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Papyrus" panose="03070502060502030205" pitchFamily="66" charset="0"/>
              </a:rPr>
              <a:t>FREE Chart Plotter Software and Charts!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2" y="4801027"/>
            <a:ext cx="2614508" cy="206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6317" y="6867194"/>
            <a:ext cx="5487808" cy="19543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Where:  Vashon Library Meeting Room</a:t>
            </a:r>
          </a:p>
          <a:p>
            <a:pPr lvl="1"/>
            <a:r>
              <a:rPr lang="en-US" sz="2000" b="1" dirty="0"/>
              <a:t>17210 Vashon Hwy SW</a:t>
            </a:r>
          </a:p>
          <a:p>
            <a:pPr lvl="1"/>
            <a:r>
              <a:rPr lang="en-US" sz="2000" b="1" dirty="0"/>
              <a:t>Vashon, WA 98070</a:t>
            </a:r>
          </a:p>
          <a:p>
            <a:endParaRPr lang="en-US" sz="1050" b="1" dirty="0"/>
          </a:p>
          <a:p>
            <a:r>
              <a:rPr lang="en-US" sz="2000" b="1" dirty="0"/>
              <a:t>When:  Wednesday, October 26, 2016, 7 to 9PM</a:t>
            </a:r>
          </a:p>
          <a:p>
            <a:endParaRPr lang="en-US" sz="1050" b="1" dirty="0"/>
          </a:p>
          <a:p>
            <a:r>
              <a:rPr lang="en-US" sz="2000" b="1" dirty="0"/>
              <a:t>Why:  Learn, share &amp; have fun</a:t>
            </a:r>
          </a:p>
        </p:txBody>
      </p:sp>
    </p:spTree>
    <p:extLst>
      <p:ext uri="{BB962C8B-B14F-4D97-AF65-F5344CB8AC3E}">
        <p14:creationId xmlns:p14="http://schemas.microsoft.com/office/powerpoint/2010/main" val="399648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2206</Words>
  <Application>Microsoft Office PowerPoint</Application>
  <PresentationFormat>Letter Paper (8.5x11 in)</PresentationFormat>
  <Paragraphs>386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Papyrus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jones</dc:creator>
  <cp:lastModifiedBy>kevin jones</cp:lastModifiedBy>
  <cp:revision>86</cp:revision>
  <dcterms:created xsi:type="dcterms:W3CDTF">2016-03-11T05:57:52Z</dcterms:created>
  <dcterms:modified xsi:type="dcterms:W3CDTF">2020-12-28T14:57:47Z</dcterms:modified>
</cp:coreProperties>
</file>